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2" r:id="rId4"/>
    <p:sldId id="259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7" autoAdjust="0"/>
    <p:restoredTop sz="94638" autoAdjust="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C2BDF-6DE4-4F15-B8A3-CAB0518B9F83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073B5-7C2E-4DEC-B5B1-A40C55557D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4F843-7AEF-4D84-B159-B49319480A2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E2442-470B-4999-B0C0-7F28E8EC5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470025"/>
          </a:xfrm>
        </p:spPr>
        <p:txBody>
          <a:bodyPr/>
          <a:lstStyle/>
          <a:p>
            <a:r>
              <a:rPr lang="en-US" sz="2400" b="1" dirty="0" err="1" smtClean="0"/>
              <a:t>Digoxin</a:t>
            </a:r>
            <a:r>
              <a:rPr lang="en-US" sz="2400" b="1" dirty="0" smtClean="0"/>
              <a:t> Immune </a:t>
            </a:r>
            <a:r>
              <a:rPr lang="en-US" sz="2400" b="1" dirty="0" err="1" smtClean="0"/>
              <a:t>Fab</a:t>
            </a:r>
            <a:r>
              <a:rPr lang="en-US" sz="2400" b="1" dirty="0" smtClean="0"/>
              <a:t> (Ovine) (DB00076)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 smtClean="0"/>
              <a:t>Approved Drug</a:t>
            </a:r>
            <a:endParaRPr lang="en-US" sz="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19200"/>
            <a:ext cx="8305800" cy="4495800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rgbClr val="000000"/>
                </a:solidFill>
              </a:rPr>
              <a:t>Chemical Formula: C</a:t>
            </a:r>
            <a:r>
              <a:rPr lang="en-US" sz="1800" baseline="-25000" dirty="0" smtClean="0">
                <a:solidFill>
                  <a:srgbClr val="000000"/>
                </a:solidFill>
              </a:rPr>
              <a:t>2085</a:t>
            </a:r>
            <a:r>
              <a:rPr lang="en-US" sz="1800" dirty="0" smtClean="0">
                <a:solidFill>
                  <a:srgbClr val="000000"/>
                </a:solidFill>
              </a:rPr>
              <a:t>H</a:t>
            </a:r>
            <a:r>
              <a:rPr lang="en-US" sz="1800" baseline="-25000" dirty="0" smtClean="0">
                <a:solidFill>
                  <a:srgbClr val="000000"/>
                </a:solidFill>
              </a:rPr>
              <a:t>3223</a:t>
            </a:r>
            <a:r>
              <a:rPr lang="en-US" sz="1800" dirty="0" smtClean="0">
                <a:solidFill>
                  <a:srgbClr val="000000"/>
                </a:solidFill>
              </a:rPr>
              <a:t>N</a:t>
            </a:r>
            <a:r>
              <a:rPr lang="en-US" sz="1800" baseline="-25000" dirty="0" smtClean="0">
                <a:solidFill>
                  <a:srgbClr val="000000"/>
                </a:solidFill>
              </a:rPr>
              <a:t>553</a:t>
            </a:r>
            <a:r>
              <a:rPr lang="en-US" sz="1800" dirty="0" smtClean="0">
                <a:solidFill>
                  <a:srgbClr val="000000"/>
                </a:solidFill>
              </a:rPr>
              <a:t>O</a:t>
            </a:r>
            <a:r>
              <a:rPr lang="en-US" sz="1800" baseline="-25000" dirty="0" smtClean="0">
                <a:solidFill>
                  <a:srgbClr val="000000"/>
                </a:solidFill>
              </a:rPr>
              <a:t>672</a:t>
            </a:r>
            <a:r>
              <a:rPr lang="en-US" sz="1800" dirty="0" smtClean="0">
                <a:solidFill>
                  <a:srgbClr val="000000"/>
                </a:solidFill>
              </a:rPr>
              <a:t>S</a:t>
            </a:r>
            <a:r>
              <a:rPr lang="en-US" sz="1800" baseline="-25000" dirty="0" smtClean="0">
                <a:solidFill>
                  <a:srgbClr val="000000"/>
                </a:solidFill>
              </a:rPr>
              <a:t>16</a:t>
            </a:r>
            <a:endParaRPr lang="en-US" sz="1800" dirty="0" smtClean="0">
              <a:solidFill>
                <a:srgbClr val="000000"/>
              </a:solidFill>
            </a:endParaRPr>
          </a:p>
          <a:p>
            <a:pPr algn="l"/>
            <a:r>
              <a:rPr lang="en-US" sz="1800" dirty="0" smtClean="0">
                <a:solidFill>
                  <a:srgbClr val="000000"/>
                </a:solidFill>
              </a:rPr>
              <a:t>Molecular Weight: 47301.7</a:t>
            </a: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just"/>
            <a:r>
              <a:rPr lang="en-US" sz="1800" dirty="0" err="1" smtClean="0">
                <a:solidFill>
                  <a:schemeClr val="tx1"/>
                </a:solidFill>
              </a:rPr>
              <a:t>Digoxin</a:t>
            </a:r>
            <a:r>
              <a:rPr lang="en-US" sz="1800" dirty="0" smtClean="0">
                <a:solidFill>
                  <a:schemeClr val="tx1"/>
                </a:solidFill>
              </a:rPr>
              <a:t> Immune </a:t>
            </a:r>
            <a:r>
              <a:rPr lang="en-US" sz="1800" dirty="0" err="1" smtClean="0">
                <a:solidFill>
                  <a:schemeClr val="tx1"/>
                </a:solidFill>
              </a:rPr>
              <a:t>Fab</a:t>
            </a:r>
            <a:r>
              <a:rPr lang="en-US" sz="1800" dirty="0" smtClean="0">
                <a:solidFill>
                  <a:schemeClr val="tx1"/>
                </a:solidFill>
              </a:rPr>
              <a:t> is a sheep antibody (26-10) FAB fragment from sheep immunized with the </a:t>
            </a:r>
            <a:r>
              <a:rPr lang="en-US" sz="1800" dirty="0" err="1" smtClean="0">
                <a:solidFill>
                  <a:schemeClr val="tx1"/>
                </a:solidFill>
              </a:rPr>
              <a:t>digoxin</a:t>
            </a:r>
            <a:r>
              <a:rPr lang="en-US" sz="1800" dirty="0" smtClean="0">
                <a:solidFill>
                  <a:schemeClr val="tx1"/>
                </a:solidFill>
              </a:rPr>
              <a:t> derivative </a:t>
            </a:r>
            <a:r>
              <a:rPr lang="en-US" sz="1800" dirty="0" err="1" smtClean="0">
                <a:solidFill>
                  <a:schemeClr val="tx1"/>
                </a:solidFill>
              </a:rPr>
              <a:t>Digoxindicarboxymethylamine</a:t>
            </a:r>
            <a:r>
              <a:rPr lang="en-US" sz="1800" dirty="0" smtClean="0">
                <a:solidFill>
                  <a:schemeClr val="tx1"/>
                </a:solidFill>
              </a:rPr>
              <a:t>. It is used as an antidote for overdose of </a:t>
            </a:r>
            <a:r>
              <a:rPr lang="en-US" sz="1800" dirty="0" err="1" smtClean="0">
                <a:solidFill>
                  <a:schemeClr val="tx1"/>
                </a:solidFill>
              </a:rPr>
              <a:t>digoxin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32004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Indication/Usage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3505200"/>
            <a:ext cx="8229600" cy="274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sz="1500" dirty="0" smtClean="0"/>
              <a:t>For treatment of </a:t>
            </a:r>
            <a:r>
              <a:rPr lang="en-US" sz="1500" dirty="0" err="1" smtClean="0"/>
              <a:t>digitoxin</a:t>
            </a:r>
            <a:r>
              <a:rPr lang="en-US" sz="1500" dirty="0" smtClean="0"/>
              <a:t> overdose or digitalis glycoside toxicity.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37338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Pharmacodynamics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4114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err="1" smtClean="0"/>
              <a:t>DigiFab</a:t>
            </a:r>
            <a:r>
              <a:rPr lang="en-US" sz="1500" dirty="0" smtClean="0"/>
              <a:t> binds molecules of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, making them unavailable for binding at their site of action on cells in the body. The </a:t>
            </a:r>
            <a:r>
              <a:rPr lang="en-US" sz="1500" dirty="0" err="1" smtClean="0"/>
              <a:t>Fab</a:t>
            </a:r>
            <a:r>
              <a:rPr lang="en-US" sz="1500" dirty="0" smtClean="0"/>
              <a:t> fragment-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complex accumulates in the blood, from which it is excreted by the kidney. The net effect is to shift the equilibrium away from binding of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to its receptors in the body, thereby reversing its effects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1000" y="50292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>
                <a:latin typeface="+mj-lt"/>
                <a:ea typeface="+mj-ea"/>
                <a:cs typeface="+mj-cs"/>
              </a:rPr>
              <a:t>Mechanism Of Action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81000" y="5348286"/>
            <a:ext cx="8229600" cy="2905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Binds excess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or </a:t>
            </a:r>
            <a:r>
              <a:rPr lang="en-US" sz="1500" dirty="0" err="1" smtClean="0"/>
              <a:t>digitoxin</a:t>
            </a:r>
            <a:r>
              <a:rPr lang="en-US" sz="1500" dirty="0" smtClean="0"/>
              <a:t> molecules circulating in the blood.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5608638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Half-Life</a:t>
            </a: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81000" y="5933281"/>
            <a:ext cx="8229600" cy="3151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15-20 hrs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 txBox="1">
            <a:spLocks/>
          </p:cNvSpPr>
          <p:nvPr/>
        </p:nvSpPr>
        <p:spPr>
          <a:xfrm>
            <a:off x="381000" y="19812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Affected Organisms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381000" y="2286000"/>
            <a:ext cx="8229600" cy="274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Human and other Mammals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381000" y="1752600"/>
            <a:ext cx="82296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Antidotes</a:t>
            </a: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381000" y="14478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Category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1000" y="2870537"/>
            <a:ext cx="86106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smtClean="0"/>
              <a:t>DB08810 (</a:t>
            </a:r>
            <a:r>
              <a:rPr lang="en-US" sz="1500" dirty="0" err="1" smtClean="0"/>
              <a:t>Cinitapride</a:t>
            </a:r>
            <a:r>
              <a:rPr lang="en-US" sz="1500" dirty="0" smtClean="0"/>
              <a:t>): </a:t>
            </a:r>
            <a:r>
              <a:rPr lang="en-US" sz="1500" dirty="0" err="1" smtClean="0"/>
              <a:t>Cinitapride</a:t>
            </a:r>
            <a:r>
              <a:rPr lang="en-US" sz="1500" dirty="0" smtClean="0"/>
              <a:t> can alter the absorption of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as it simulates gastric emptying.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381000" y="2535575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Drug Interactions</a:t>
            </a: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81000" y="1524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Route of Elimination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81000" y="4572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Cumulative urinary excretion of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was comparable for both products and exceeded 40% of the administered dose by 24 hours.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381000" y="884238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Volume of Distribution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381000" y="1219200"/>
            <a:ext cx="82296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de-DE" sz="1500" dirty="0" smtClean="0"/>
              <a:t>* 0.3 L/kg [DigiFab]* 0.4 L/kg [Digibind]</a:t>
            </a:r>
            <a:endParaRPr lang="en-US" sz="1500" dirty="0" smtClean="0"/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381000" y="31242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Sequence</a:t>
            </a: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381000" y="3459162"/>
            <a:ext cx="8229600" cy="21034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Heavy chain: </a:t>
            </a:r>
          </a:p>
          <a:p>
            <a:pPr algn="just">
              <a:spcBef>
                <a:spcPct val="20000"/>
              </a:spcBef>
            </a:pPr>
            <a:r>
              <a:rPr lang="en-US" sz="1500" dirty="0" smtClean="0"/>
              <a:t>EVQLQQSGPELVKPGASVRMSCKSSGYIFTDFYMNWVRQSHGKSLDYIGYISPYSGVTGYNQKFKGKATLTVDKSSSTAYMELRSLTSEDSAVYYCAGSSGNKWAMDYWGHGASVTVSSAKTTAPSVYPLAPVCGDTTGSSVTLGCLVKGYFPEPVTLTWNSGSLSSGVHTFPAVLQSDLYTLSSSVTVTSSTWPSQSITCNVAHPASSTKVDKKIEP </a:t>
            </a:r>
          </a:p>
          <a:p>
            <a:pPr algn="just">
              <a:spcBef>
                <a:spcPct val="20000"/>
              </a:spcBef>
            </a:pPr>
            <a:r>
              <a:rPr lang="en-US" sz="1500" dirty="0" smtClean="0"/>
              <a:t>Light chain:</a:t>
            </a:r>
          </a:p>
          <a:p>
            <a:pPr algn="just">
              <a:spcBef>
                <a:spcPct val="20000"/>
              </a:spcBef>
            </a:pPr>
            <a:r>
              <a:rPr lang="en-US" sz="1500" dirty="0" smtClean="0"/>
              <a:t>DVVMTQTPLSLPVSLGDQASISCRSSQSLVHSNGNTYLNWYLQKAGQSPKLLIYKVSNRFSGVPDRFSGSGSGTDFTLKISRVEAEDLGIYFCSQTTHVPPTFGGGTKLEIKRADAAPTVSIFPPSSEQLTSGGASVVCFLNNFYPKDINVKWKIDGSERQNGVLNSWTDQDSKDSTYSMSSTLTLTKDEYERHNSYTCEATHKTSTSPIVKSFNRNEC</a:t>
            </a: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381000" y="54864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Experimental Properties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1000" y="5844570"/>
            <a:ext cx="52578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en-US" sz="1500" dirty="0" smtClean="0"/>
              <a:t>Melting Point- 61 °C for FAB Fragment; 71 °C for whole </a:t>
            </a:r>
            <a:r>
              <a:rPr lang="en-US" sz="1500" dirty="0" err="1" smtClean="0"/>
              <a:t>mAb</a:t>
            </a:r>
            <a:r>
              <a:rPr lang="en-US" sz="1500" dirty="0" smtClean="0"/>
              <a:t> </a:t>
            </a:r>
          </a:p>
          <a:p>
            <a:pPr lvl="0">
              <a:spcBef>
                <a:spcPct val="0"/>
              </a:spcBef>
            </a:pPr>
            <a:r>
              <a:rPr lang="en-US" sz="1500" dirty="0" err="1" smtClean="0"/>
              <a:t>Hydrophobicity</a:t>
            </a:r>
            <a:r>
              <a:rPr lang="en-US" sz="1500" dirty="0" smtClean="0"/>
              <a:t>: 0.343</a:t>
            </a:r>
          </a:p>
          <a:p>
            <a:pPr lvl="0">
              <a:spcBef>
                <a:spcPct val="0"/>
              </a:spcBef>
            </a:pPr>
            <a:r>
              <a:rPr lang="en-US" sz="1500" dirty="0" err="1" smtClean="0"/>
              <a:t>Isoelectric</a:t>
            </a:r>
            <a:r>
              <a:rPr lang="en-US" sz="1500" dirty="0" smtClean="0"/>
              <a:t> Point: 8.01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304800" y="36576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endParaRPr lang="en-US" sz="1500" dirty="0" smtClean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28600" y="2286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Brands</a:t>
            </a: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5334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err="1" smtClean="0"/>
              <a:t>Digibind</a:t>
            </a:r>
            <a:r>
              <a:rPr lang="en-US" sz="1500" dirty="0" smtClean="0"/>
              <a:t> - </a:t>
            </a:r>
            <a:r>
              <a:rPr lang="en-US" sz="1500" dirty="0" err="1" smtClean="0"/>
              <a:t>Galaxo</a:t>
            </a:r>
            <a:r>
              <a:rPr lang="en-US" sz="1500" dirty="0" smtClean="0"/>
              <a:t> Smith </a:t>
            </a:r>
            <a:r>
              <a:rPr lang="en-US" sz="1500" dirty="0" smtClean="0"/>
              <a:t>Kline</a:t>
            </a:r>
          </a:p>
          <a:p>
            <a:pPr algn="just">
              <a:spcBef>
                <a:spcPct val="20000"/>
              </a:spcBef>
            </a:pPr>
            <a:r>
              <a:rPr lang="en-US" sz="1500" dirty="0" err="1" smtClean="0"/>
              <a:t>DigiFab</a:t>
            </a:r>
            <a:r>
              <a:rPr lang="en-US" sz="1500" dirty="0" smtClean="0"/>
              <a:t> </a:t>
            </a:r>
            <a:r>
              <a:rPr lang="en-US" sz="1500" dirty="0" smtClean="0"/>
              <a:t>-  </a:t>
            </a:r>
            <a:r>
              <a:rPr lang="en-US" sz="1500" dirty="0" err="1" smtClean="0"/>
              <a:t>Protherics</a:t>
            </a:r>
            <a:r>
              <a:rPr lang="en-US" sz="1500" dirty="0" smtClean="0"/>
              <a:t> Inc</a:t>
            </a:r>
            <a:endParaRPr lang="en-US" sz="15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04800" y="1143000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Digibind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524000"/>
            <a:ext cx="8229600" cy="205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DIGIBIND,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Immune </a:t>
            </a:r>
            <a:r>
              <a:rPr lang="en-US" sz="1500" dirty="0" err="1" smtClean="0"/>
              <a:t>Fab</a:t>
            </a:r>
            <a:r>
              <a:rPr lang="en-US" sz="1500" dirty="0" smtClean="0"/>
              <a:t> (Ovine), is a sterile lyophilized powder of antigen binding fragments (</a:t>
            </a:r>
            <a:r>
              <a:rPr lang="en-US" sz="1500" dirty="0" err="1" smtClean="0"/>
              <a:t>Fab</a:t>
            </a:r>
            <a:r>
              <a:rPr lang="en-US" sz="1500" dirty="0" smtClean="0"/>
              <a:t>) derived from specific </a:t>
            </a:r>
            <a:r>
              <a:rPr lang="en-US" sz="1500" dirty="0" err="1" smtClean="0"/>
              <a:t>antidigoxin</a:t>
            </a:r>
            <a:r>
              <a:rPr lang="en-US" sz="1500" dirty="0" smtClean="0"/>
              <a:t> antibodies raised in sheep. Production of antibodies specific for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involves conjugation of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as a </a:t>
            </a:r>
            <a:r>
              <a:rPr lang="en-US" sz="1500" dirty="0" err="1" smtClean="0"/>
              <a:t>hapten</a:t>
            </a:r>
            <a:r>
              <a:rPr lang="en-US" sz="1500" dirty="0" smtClean="0"/>
              <a:t> to human albumin. Sheep are immunized with this material to produce antibodies specific for the antigenic determinants of the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molecule. The antibody is then </a:t>
            </a:r>
            <a:r>
              <a:rPr lang="en-US" sz="1500" dirty="0" err="1" smtClean="0"/>
              <a:t>papain</a:t>
            </a:r>
            <a:r>
              <a:rPr lang="en-US" sz="1500" dirty="0" smtClean="0"/>
              <a:t>-digested and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-specific </a:t>
            </a:r>
            <a:r>
              <a:rPr lang="en-US" sz="1500" dirty="0" err="1" smtClean="0"/>
              <a:t>Fab</a:t>
            </a:r>
            <a:r>
              <a:rPr lang="en-US" sz="1500" dirty="0" smtClean="0"/>
              <a:t> fragments of the antibody are isolated and purified by affinity chromatography. These antibody fragments have a molecular weight of approximately 46,200. DIGIBIND,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Immune </a:t>
            </a:r>
            <a:r>
              <a:rPr lang="en-US" sz="1500" dirty="0" err="1" smtClean="0"/>
              <a:t>Fab</a:t>
            </a:r>
            <a:r>
              <a:rPr lang="en-US" sz="1500" dirty="0" smtClean="0"/>
              <a:t> (Ovine), is a sterile lyophilized powder of antigen binding fragments (</a:t>
            </a:r>
            <a:r>
              <a:rPr lang="en-US" sz="1500" dirty="0" err="1" smtClean="0"/>
              <a:t>Fab</a:t>
            </a:r>
            <a:r>
              <a:rPr lang="en-US" sz="1500" dirty="0" smtClean="0"/>
              <a:t>) derived from specific </a:t>
            </a:r>
            <a:r>
              <a:rPr lang="en-US" sz="1500" dirty="0" err="1" smtClean="0"/>
              <a:t>antidigoxin</a:t>
            </a:r>
            <a:r>
              <a:rPr lang="en-US" sz="1500" dirty="0" smtClean="0"/>
              <a:t> antibodies raised in sheep</a:t>
            </a:r>
            <a:r>
              <a:rPr lang="en-US" sz="1500" dirty="0" smtClean="0"/>
              <a:t>. It </a:t>
            </a:r>
            <a:r>
              <a:rPr lang="en-US" sz="1500" dirty="0" smtClean="0"/>
              <a:t>is administered as a intravenous injection after reconstitution with Sterile Water for </a:t>
            </a:r>
            <a:r>
              <a:rPr lang="en-US" sz="1500" dirty="0" smtClean="0"/>
              <a:t>Injection. </a:t>
            </a:r>
            <a:endParaRPr lang="en-US" sz="1500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8600" y="36576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Formulation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28600" y="39624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Each vial, which will bind approximately 0.5 mg of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(or </a:t>
            </a:r>
            <a:r>
              <a:rPr lang="en-US" sz="1500" dirty="0" err="1" smtClean="0"/>
              <a:t>digitoxin</a:t>
            </a:r>
            <a:r>
              <a:rPr lang="en-US" sz="1500" dirty="0" smtClean="0"/>
              <a:t>), contains 38 mg of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-specific </a:t>
            </a:r>
            <a:r>
              <a:rPr lang="en-US" sz="1500" dirty="0" err="1" smtClean="0"/>
              <a:t>Fab</a:t>
            </a:r>
            <a:r>
              <a:rPr lang="en-US" sz="1500" dirty="0" smtClean="0"/>
              <a:t> fragments derived from sheep plus 75 mg of </a:t>
            </a:r>
            <a:r>
              <a:rPr lang="en-US" sz="1500" dirty="0" err="1" smtClean="0"/>
              <a:t>sorbitol</a:t>
            </a:r>
            <a:r>
              <a:rPr lang="en-US" sz="1500" dirty="0" smtClean="0"/>
              <a:t> as a stabilizer and 28 mg of sodium chloride. The vial contains no preservatives.</a:t>
            </a:r>
            <a:endParaRPr lang="en-US" sz="1500" dirty="0" smtClean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" y="4694238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Used/Prescribed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for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228600" y="5029200"/>
            <a:ext cx="82296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DIGIBIND,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Immune </a:t>
            </a:r>
            <a:r>
              <a:rPr lang="en-US" sz="1500" dirty="0" err="1" smtClean="0"/>
              <a:t>Fab</a:t>
            </a:r>
            <a:r>
              <a:rPr lang="en-US" sz="1500" dirty="0" smtClean="0"/>
              <a:t> (Ovine), is indicated for treatment of potentially life-threatening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intoxication. Although designed specifically to treat life-threatening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overdose, it has also been used successfully to treat life-threatening </a:t>
            </a:r>
            <a:r>
              <a:rPr lang="en-US" sz="1500" dirty="0" err="1" smtClean="0"/>
              <a:t>digitoxin</a:t>
            </a:r>
            <a:r>
              <a:rPr lang="en-US" sz="1500" dirty="0" smtClean="0"/>
              <a:t> overdose. Since human experience is limited and the consequences of repeated exposures are unknown, DIGIBIND is not indicated for milder cases of digitalis toxicity.</a:t>
            </a:r>
            <a:endParaRPr lang="en-US" sz="15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28600" y="2286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Dosage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28600" y="563562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Each vial of DIGIBIND (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immune </a:t>
            </a:r>
            <a:r>
              <a:rPr lang="en-US" sz="1500" dirty="0" err="1" smtClean="0"/>
              <a:t>fab</a:t>
            </a:r>
            <a:r>
              <a:rPr lang="en-US" sz="1500" dirty="0" smtClean="0"/>
              <a:t>) contains 38 mg of purified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-specific </a:t>
            </a:r>
            <a:r>
              <a:rPr lang="en-US" sz="1500" dirty="0" err="1" smtClean="0"/>
              <a:t>Fab</a:t>
            </a:r>
            <a:r>
              <a:rPr lang="en-US" sz="1500" dirty="0" smtClean="0"/>
              <a:t> fragments which will bind approximately 0.5 mg of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(or </a:t>
            </a:r>
            <a:r>
              <a:rPr lang="en-US" sz="1500" dirty="0" err="1" smtClean="0"/>
              <a:t>digitoxin</a:t>
            </a:r>
            <a:r>
              <a:rPr lang="en-US" sz="1500" dirty="0" smtClean="0"/>
              <a:t>). Dose </a:t>
            </a:r>
            <a:r>
              <a:rPr lang="en-US" sz="1500" dirty="0" smtClean="0"/>
              <a:t>(in # of vials) = Total digitalis body load in mg / 0.5 mg of digitalis bound/vial.</a:t>
            </a:r>
            <a:r>
              <a:rPr lang="en-US" sz="1500" dirty="0" smtClean="0"/>
              <a:t> 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28600" y="12954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Contraindications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28600" y="1600200"/>
            <a:ext cx="8229600" cy="274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There are no known contraindications to the use of DIGIBIND.</a:t>
            </a:r>
            <a:endParaRPr lang="en-US" sz="1500" dirty="0" smtClean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" y="4084638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References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228600" y="4373562"/>
            <a:ext cx="8229600" cy="13414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algn="just">
              <a:spcBef>
                <a:spcPct val="20000"/>
              </a:spcBef>
              <a:buAutoNum type="arabicPeriod"/>
            </a:pPr>
            <a:r>
              <a:rPr lang="en-US" sz="1500" dirty="0" smtClean="0"/>
              <a:t>Wenger TL, Butler VP </a:t>
            </a:r>
            <a:r>
              <a:rPr lang="en-US" sz="1500" dirty="0" err="1" smtClean="0"/>
              <a:t>Jr</a:t>
            </a:r>
            <a:r>
              <a:rPr lang="en-US" sz="1500" dirty="0" smtClean="0"/>
              <a:t>, Haber E, Smith TW. Treatment of 63 severely digitalis-toxic patients with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-specific antibody fragments. J Am </a:t>
            </a:r>
            <a:r>
              <a:rPr lang="en-US" sz="1500" dirty="0" err="1" smtClean="0"/>
              <a:t>Coll</a:t>
            </a:r>
            <a:r>
              <a:rPr lang="en-US" sz="1500" dirty="0" smtClean="0"/>
              <a:t> </a:t>
            </a:r>
            <a:r>
              <a:rPr lang="en-US" sz="1500" dirty="0" err="1" smtClean="0"/>
              <a:t>Cardiol</a:t>
            </a:r>
            <a:r>
              <a:rPr lang="en-US" sz="1500" dirty="0" smtClean="0"/>
              <a:t>. 1985; </a:t>
            </a:r>
            <a:r>
              <a:rPr lang="en-US" sz="1500" dirty="0" smtClean="0"/>
              <a:t>5:118A-123A</a:t>
            </a:r>
          </a:p>
          <a:p>
            <a:pPr marL="342900" indent="-342900" algn="just">
              <a:spcBef>
                <a:spcPct val="20000"/>
              </a:spcBef>
              <a:buAutoNum type="arabicPeriod"/>
            </a:pPr>
            <a:r>
              <a:rPr lang="en-US" sz="1500" dirty="0" smtClean="0"/>
              <a:t>http</a:t>
            </a:r>
            <a:r>
              <a:rPr lang="en-US" sz="1500" dirty="0" smtClean="0"/>
              <a:t>://www.rxlist.com/digibind-drug.htm </a:t>
            </a:r>
            <a:endParaRPr lang="en-US" sz="1500" dirty="0" smtClean="0"/>
          </a:p>
          <a:p>
            <a:pPr marL="342900" indent="-342900" algn="just">
              <a:spcBef>
                <a:spcPct val="20000"/>
              </a:spcBef>
              <a:buAutoNum type="arabicPeriod"/>
            </a:pPr>
            <a:r>
              <a:rPr lang="en-US" sz="1500" dirty="0" smtClean="0"/>
              <a:t>http</a:t>
            </a:r>
            <a:r>
              <a:rPr lang="en-US" sz="1500" dirty="0" smtClean="0"/>
              <a:t>://dailymed.nlm.nih.gov/dailymed/archives/fdaDrugInfo.cfm?archiveid=12121</a:t>
            </a:r>
            <a:endParaRPr lang="en-US" sz="15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228600" y="3547646"/>
            <a:ext cx="1905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Drug Interactions</a:t>
            </a:r>
            <a:endParaRPr lang="en-US" sz="1600" b="1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28600" y="3810000"/>
            <a:ext cx="82296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No information provided 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28600" y="18288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Side- effects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28600" y="2133600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Allergic reactions to DIGIBIND (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immune </a:t>
            </a:r>
            <a:r>
              <a:rPr lang="en-US" sz="1500" dirty="0" err="1" smtClean="0"/>
              <a:t>fab</a:t>
            </a:r>
            <a:r>
              <a:rPr lang="en-US" sz="1500" dirty="0" smtClean="0"/>
              <a:t>) have been reported rarely. Patients with a history of allergy, especially to antibiotics, appear to be at particular risk. In a few instances, low cardiac output states and congestive heart failure could have been exacerbated by withdrawal of the </a:t>
            </a:r>
            <a:r>
              <a:rPr lang="en-US" sz="1500" dirty="0" err="1" smtClean="0"/>
              <a:t>inotropic</a:t>
            </a:r>
            <a:r>
              <a:rPr lang="en-US" sz="1500" dirty="0" smtClean="0"/>
              <a:t> effects of digitalis. </a:t>
            </a:r>
            <a:r>
              <a:rPr lang="en-US" sz="1500" dirty="0" err="1" smtClean="0"/>
              <a:t>Hypokalemia</a:t>
            </a:r>
            <a:r>
              <a:rPr lang="en-US" sz="1500" dirty="0" smtClean="0"/>
              <a:t> may occur from re-activation of (sodium, potassium) </a:t>
            </a:r>
            <a:r>
              <a:rPr lang="en-US" sz="1500" dirty="0" err="1" smtClean="0"/>
              <a:t>ATPase</a:t>
            </a:r>
            <a:r>
              <a:rPr lang="en-US" sz="1500" dirty="0" smtClean="0"/>
              <a:t>. Patients with </a:t>
            </a:r>
            <a:r>
              <a:rPr lang="en-US" sz="1500" dirty="0" err="1" smtClean="0"/>
              <a:t>atrial</a:t>
            </a:r>
            <a:r>
              <a:rPr lang="en-US" sz="1500" dirty="0" smtClean="0"/>
              <a:t> fibrillation may develop a rapid ventricular response from withdrawal of the effects of digitalis on the </a:t>
            </a:r>
            <a:r>
              <a:rPr lang="en-US" sz="1500" dirty="0" err="1" smtClean="0"/>
              <a:t>atrioventricular</a:t>
            </a:r>
            <a:r>
              <a:rPr lang="en-US" sz="1500" dirty="0" smtClean="0"/>
              <a:t> node.</a:t>
            </a:r>
            <a:endParaRPr lang="en-US" sz="15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27432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endParaRPr lang="en-US" sz="15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304800" y="228600"/>
            <a:ext cx="941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DigiFab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6096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These fragments are obtained from the blood of healthy sheep immunized with a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derivative, </a:t>
            </a:r>
            <a:r>
              <a:rPr lang="en-US" sz="1500" dirty="0" err="1" smtClean="0"/>
              <a:t>digoxin-dicarboxymethoxylamine</a:t>
            </a:r>
            <a:r>
              <a:rPr lang="en-US" sz="1500" dirty="0" smtClean="0"/>
              <a:t> (DDMA), a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analogue which contains the functionally essential </a:t>
            </a:r>
            <a:r>
              <a:rPr lang="en-US" sz="1500" dirty="0" err="1" smtClean="0"/>
              <a:t>cyclopentaperhydrophenanthrene:lactone</a:t>
            </a:r>
            <a:r>
              <a:rPr lang="en-US" sz="1500" dirty="0" smtClean="0"/>
              <a:t> ring moiety coupled to keyhole limpet </a:t>
            </a:r>
            <a:r>
              <a:rPr lang="en-US" sz="1500" dirty="0" err="1" smtClean="0"/>
              <a:t>hemocyanin</a:t>
            </a:r>
            <a:r>
              <a:rPr lang="en-US" sz="1500" dirty="0" smtClean="0"/>
              <a:t> (KLH).The final product is prepared by isolating the immunoglobulin fraction of the ovine serum, digesting it with </a:t>
            </a:r>
            <a:r>
              <a:rPr lang="en-US" sz="1500" dirty="0" err="1" smtClean="0"/>
              <a:t>papain</a:t>
            </a:r>
            <a:r>
              <a:rPr lang="en-US" sz="1500" dirty="0" smtClean="0"/>
              <a:t> and isolating the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-specific </a:t>
            </a:r>
            <a:r>
              <a:rPr lang="en-US" sz="1500" dirty="0" err="1" smtClean="0"/>
              <a:t>Fab</a:t>
            </a:r>
            <a:r>
              <a:rPr lang="en-US" sz="1500" dirty="0" smtClean="0"/>
              <a:t> fragments by affinity chromatography. These antibody fragments have a molecular weight of approximately 46,000 Da. </a:t>
            </a:r>
            <a:r>
              <a:rPr lang="en-US" sz="1500" dirty="0" err="1" smtClean="0"/>
              <a:t>DigiFab</a:t>
            </a:r>
            <a:r>
              <a:rPr lang="en-US" sz="1500" dirty="0" smtClean="0"/>
              <a:t>® [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Immune </a:t>
            </a:r>
            <a:r>
              <a:rPr lang="en-US" sz="1500" dirty="0" err="1" smtClean="0"/>
              <a:t>Fab</a:t>
            </a:r>
            <a:r>
              <a:rPr lang="en-US" sz="1500" dirty="0" smtClean="0"/>
              <a:t> (Ovine)] is a sterile, purified, lyophilized preparation of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-immune ovine </a:t>
            </a:r>
            <a:r>
              <a:rPr lang="en-US" sz="1500" dirty="0" err="1" smtClean="0"/>
              <a:t>Fab</a:t>
            </a:r>
            <a:r>
              <a:rPr lang="en-US" sz="1500" dirty="0" smtClean="0"/>
              <a:t> (</a:t>
            </a:r>
            <a:r>
              <a:rPr lang="en-US" sz="1500" dirty="0" err="1" smtClean="0"/>
              <a:t>monovalent</a:t>
            </a:r>
            <a:r>
              <a:rPr lang="en-US" sz="1500" dirty="0" smtClean="0"/>
              <a:t>) immunoglobulin </a:t>
            </a:r>
            <a:r>
              <a:rPr lang="en-US" sz="1500" dirty="0" smtClean="0"/>
              <a:t>fragments</a:t>
            </a:r>
            <a:r>
              <a:rPr lang="en-US" sz="1500" dirty="0" smtClean="0"/>
              <a:t> </a:t>
            </a:r>
            <a:r>
              <a:rPr lang="en-US" sz="1500" dirty="0" smtClean="0"/>
              <a:t>which are administered intravenously</a:t>
            </a:r>
            <a:endParaRPr lang="en-US" sz="15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2484438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Formulation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04800" y="28194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Each vial of </a:t>
            </a:r>
            <a:r>
              <a:rPr lang="en-US" sz="1500" dirty="0" err="1" smtClean="0"/>
              <a:t>DigiFab</a:t>
            </a:r>
            <a:r>
              <a:rPr lang="en-US" sz="1500" dirty="0" smtClean="0"/>
              <a:t>, which will bind approximately 0.5 mg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, contains 40 mg of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immune </a:t>
            </a:r>
            <a:r>
              <a:rPr lang="en-US" sz="1500" dirty="0" err="1" smtClean="0"/>
              <a:t>Fab</a:t>
            </a:r>
            <a:r>
              <a:rPr lang="en-US" sz="1500" dirty="0" smtClean="0"/>
              <a:t>, 75 mg (approx) of </a:t>
            </a:r>
            <a:r>
              <a:rPr lang="en-US" sz="1500" dirty="0" err="1" smtClean="0"/>
              <a:t>mannitol</a:t>
            </a:r>
            <a:r>
              <a:rPr lang="en-US" sz="1500" dirty="0" smtClean="0"/>
              <a:t> USP, and 2 mg (approx) sodium acetate USP as a buffering agent. The product contains no preservatives after reconstitution with 4 </a:t>
            </a:r>
            <a:r>
              <a:rPr lang="en-US" sz="1500" dirty="0" err="1" smtClean="0"/>
              <a:t>mL</a:t>
            </a:r>
            <a:r>
              <a:rPr lang="en-US" sz="1500" dirty="0" smtClean="0"/>
              <a:t> of Sterile Water for Injection USP.</a:t>
            </a:r>
            <a:endParaRPr lang="en-US" sz="1500" dirty="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4800" y="3551238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Used/Prescribed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for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04800" y="38862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err="1" smtClean="0"/>
              <a:t>DigiFab</a:t>
            </a:r>
            <a:r>
              <a:rPr lang="en-US" sz="1500" dirty="0" smtClean="0"/>
              <a:t> is indicated for the treatment of patients with life-threatening or potentially life-threatening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toxicity or overdose. Although designed specifically to treat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overdose, a product very similar to </a:t>
            </a:r>
            <a:r>
              <a:rPr lang="en-US" sz="1500" dirty="0" err="1" smtClean="0"/>
              <a:t>DigiFab</a:t>
            </a:r>
            <a:r>
              <a:rPr lang="en-US" sz="1500" dirty="0" smtClean="0"/>
              <a:t> (</a:t>
            </a:r>
            <a:r>
              <a:rPr lang="en-US" sz="1500" dirty="0" err="1" smtClean="0"/>
              <a:t>Digibind</a:t>
            </a:r>
            <a:r>
              <a:rPr lang="en-US" sz="1500" dirty="0" smtClean="0"/>
              <a:t>) has been used successfully to treat life-threatening </a:t>
            </a:r>
            <a:r>
              <a:rPr lang="en-US" sz="1500" dirty="0" err="1" smtClean="0"/>
              <a:t>digitoxin</a:t>
            </a:r>
            <a:r>
              <a:rPr lang="en-US" sz="1500" dirty="0" smtClean="0"/>
              <a:t> overdose.</a:t>
            </a:r>
            <a:endParaRPr lang="en-US" sz="1500" dirty="0" smtClean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04800" y="45720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Dosage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4906962"/>
            <a:ext cx="8229600" cy="5794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For adult patients who are in acute distress or for whom a serum </a:t>
            </a:r>
            <a:r>
              <a:rPr lang="en-US" sz="1500" dirty="0" err="1" smtClean="0"/>
              <a:t>digoxin</a:t>
            </a:r>
            <a:r>
              <a:rPr lang="en-US" sz="1500" dirty="0" smtClean="0"/>
              <a:t> concentration is not available, 6 vials (240 mg) should be adequate to reverse most cases of toxicity..</a:t>
            </a:r>
            <a:r>
              <a:rPr lang="en-US" sz="1500" dirty="0" smtClean="0"/>
              <a:t> 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04800" y="54102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Contraindications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04800" y="5715000"/>
            <a:ext cx="8229600" cy="274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There are no known contraindications to the use of </a:t>
            </a:r>
            <a:r>
              <a:rPr lang="en-US" sz="1500" dirty="0" err="1" smtClean="0"/>
              <a:t>DigiFab</a:t>
            </a:r>
            <a:endParaRPr lang="en-US" sz="15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28600" y="2332038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References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28600" y="2620962"/>
            <a:ext cx="8229600" cy="5794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algn="just">
              <a:spcBef>
                <a:spcPct val="20000"/>
              </a:spcBef>
              <a:buAutoNum type="arabicPeriod"/>
            </a:pPr>
            <a:r>
              <a:rPr lang="en-US" sz="1500" dirty="0" smtClean="0"/>
              <a:t>http://dailymed.nlm.nih.gov/dailymed/drugInfo.cfm?setid=6832767f-db6b-4eea-b88b-bdfc905749e1</a:t>
            </a:r>
            <a:endParaRPr lang="en-US" sz="15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228600" y="1752600"/>
            <a:ext cx="1905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Drug Interactions</a:t>
            </a:r>
            <a:endParaRPr lang="en-US" sz="1600" b="1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28600" y="2057400"/>
            <a:ext cx="82296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No information provided 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28600" y="228600"/>
            <a:ext cx="32004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Side- effects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28600" y="5334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en-US" sz="1500" dirty="0" smtClean="0"/>
              <a:t>Exacerbation of low cardiac output states and congestive heart failure due to the withdrawal of </a:t>
            </a:r>
            <a:r>
              <a:rPr lang="en-US" sz="1500" dirty="0" err="1" smtClean="0"/>
              <a:t>inotropic</a:t>
            </a:r>
            <a:r>
              <a:rPr lang="en-US" sz="1500" dirty="0" smtClean="0"/>
              <a:t> effect of digitalis. </a:t>
            </a:r>
            <a:r>
              <a:rPr lang="en-US" sz="1500" dirty="0" err="1" smtClean="0"/>
              <a:t>Hypokalemia</a:t>
            </a:r>
            <a:r>
              <a:rPr lang="en-US" sz="1500" dirty="0" smtClean="0"/>
              <a:t> due to reactivation of the sodium-potassium </a:t>
            </a:r>
            <a:r>
              <a:rPr lang="en-US" sz="1500" dirty="0" err="1" smtClean="0"/>
              <a:t>ATPase</a:t>
            </a:r>
            <a:r>
              <a:rPr lang="en-US" sz="1500" dirty="0" smtClean="0"/>
              <a:t>. Rapid ventricular response in patients with </a:t>
            </a:r>
            <a:r>
              <a:rPr lang="en-US" sz="1500" dirty="0" err="1" smtClean="0"/>
              <a:t>atrial</a:t>
            </a:r>
            <a:r>
              <a:rPr lang="en-US" sz="1500" dirty="0" smtClean="0"/>
              <a:t> fibrillation due to withdrawal of the effects of digitalis on the </a:t>
            </a:r>
            <a:r>
              <a:rPr lang="en-US" sz="1500" dirty="0" err="1" smtClean="0"/>
              <a:t>atrioventricular</a:t>
            </a:r>
            <a:r>
              <a:rPr lang="en-US" sz="1500" dirty="0" smtClean="0"/>
              <a:t> node. Rare allergic reactions Patients with a history of allergy, especially to antibiotics, appear to be at particular risk.</a:t>
            </a:r>
            <a:endParaRPr lang="en-US" sz="15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</TotalTime>
  <Words>892</Words>
  <Application>Microsoft Office PowerPoint</Application>
  <PresentationFormat>On-screen Show 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Digoxin Immune Fab (Ovine) (DB00076) Approved Drug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Lepirudin (DB00001) Approved Drug</dc:title>
  <dc:creator>abc</dc:creator>
  <cp:lastModifiedBy>abc</cp:lastModifiedBy>
  <cp:revision>146</cp:revision>
  <dcterms:created xsi:type="dcterms:W3CDTF">2014-12-19T08:52:54Z</dcterms:created>
  <dcterms:modified xsi:type="dcterms:W3CDTF">2015-01-12T11:00:55Z</dcterms:modified>
</cp:coreProperties>
</file>